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jpeg" ContentType="image/jpeg"/>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568" autoAdjust="0"/>
    <p:restoredTop sz="94660"/>
  </p:normalViewPr>
  <p:slideViewPr>
    <p:cSldViewPr>
      <p:cViewPr varScale="1">
        <p:scale>
          <a:sx n="88" d="100"/>
          <a:sy n="88" d="100"/>
        </p:scale>
        <p:origin x="-5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CC771BD6-893A-4B3F-8EAE-FBC573D35A1C}" type="datetimeFigureOut">
              <a:rPr lang="pl-PL" smtClean="0"/>
              <a:pPr/>
              <a:t>2010-01-18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8363B5C-FB7C-451A-8785-DE98D886495B}"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C771BD6-893A-4B3F-8EAE-FBC573D35A1C}" type="datetimeFigureOut">
              <a:rPr lang="pl-PL" smtClean="0"/>
              <a:pPr/>
              <a:t>2010-01-18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8363B5C-FB7C-451A-8785-DE98D886495B}"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C771BD6-893A-4B3F-8EAE-FBC573D35A1C}" type="datetimeFigureOut">
              <a:rPr lang="pl-PL" smtClean="0"/>
              <a:pPr/>
              <a:t>2010-01-18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8363B5C-FB7C-451A-8785-DE98D886495B}"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C771BD6-893A-4B3F-8EAE-FBC573D35A1C}" type="datetimeFigureOut">
              <a:rPr lang="pl-PL" smtClean="0"/>
              <a:pPr/>
              <a:t>2010-01-18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8363B5C-FB7C-451A-8785-DE98D886495B}"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CC771BD6-893A-4B3F-8EAE-FBC573D35A1C}" type="datetimeFigureOut">
              <a:rPr lang="pl-PL" smtClean="0"/>
              <a:pPr/>
              <a:t>2010-01-18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8363B5C-FB7C-451A-8785-DE98D886495B}"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CC771BD6-893A-4B3F-8EAE-FBC573D35A1C}" type="datetimeFigureOut">
              <a:rPr lang="pl-PL" smtClean="0"/>
              <a:pPr/>
              <a:t>2010-01-18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8363B5C-FB7C-451A-8785-DE98D886495B}"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CC771BD6-893A-4B3F-8EAE-FBC573D35A1C}" type="datetimeFigureOut">
              <a:rPr lang="pl-PL" smtClean="0"/>
              <a:pPr/>
              <a:t>2010-01-18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38363B5C-FB7C-451A-8785-DE98D886495B}"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CC771BD6-893A-4B3F-8EAE-FBC573D35A1C}" type="datetimeFigureOut">
              <a:rPr lang="pl-PL" smtClean="0"/>
              <a:pPr/>
              <a:t>2010-01-18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8363B5C-FB7C-451A-8785-DE98D886495B}"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C771BD6-893A-4B3F-8EAE-FBC573D35A1C}" type="datetimeFigureOut">
              <a:rPr lang="pl-PL" smtClean="0"/>
              <a:pPr/>
              <a:t>2010-01-18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8363B5C-FB7C-451A-8785-DE98D886495B}"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C771BD6-893A-4B3F-8EAE-FBC573D35A1C}" type="datetimeFigureOut">
              <a:rPr lang="pl-PL" smtClean="0"/>
              <a:pPr/>
              <a:t>2010-01-18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8363B5C-FB7C-451A-8785-DE98D886495B}"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C771BD6-893A-4B3F-8EAE-FBC573D35A1C}" type="datetimeFigureOut">
              <a:rPr lang="pl-PL" smtClean="0"/>
              <a:pPr/>
              <a:t>2010-01-18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8363B5C-FB7C-451A-8785-DE98D886495B}"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771BD6-893A-4B3F-8EAE-FBC573D35A1C}" type="datetimeFigureOut">
              <a:rPr lang="pl-PL" smtClean="0"/>
              <a:pPr/>
              <a:t>2010-01-18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63B5C-FB7C-451A-8785-DE98D886495B}"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media/image14.jpeg"/><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lin ang="13500000" scaled="1"/>
          <a:tileRect/>
        </a:gradFill>
        <a:effectLst/>
      </p:bgPr>
    </p:bg>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r>
              <a:rPr lang="pl-PL" dirty="0" smtClean="0">
                <a:solidFill>
                  <a:schemeClr val="tx1"/>
                </a:solidFill>
              </a:rPr>
              <a:t>Zabytki</a:t>
            </a:r>
            <a:endParaRPr lang="pl-PL" dirty="0">
              <a:solidFill>
                <a:schemeClr val="tx1"/>
              </a:solidFill>
            </a:endParaRPr>
          </a:p>
        </p:txBody>
      </p:sp>
      <p:sp>
        <p:nvSpPr>
          <p:cNvPr id="1026" name="WordArt 2"/>
          <p:cNvSpPr>
            <a:spLocks noChangeArrowheads="1" noChangeShapeType="1" noTextEdit="1"/>
          </p:cNvSpPr>
          <p:nvPr/>
        </p:nvSpPr>
        <p:spPr bwMode="auto">
          <a:xfrm>
            <a:off x="1785918" y="2643182"/>
            <a:ext cx="5786478" cy="619125"/>
          </a:xfrm>
          <a:prstGeom prst="rect">
            <a:avLst/>
          </a:prstGeom>
        </p:spPr>
        <p:txBody>
          <a:bodyPr wrap="none" fromWordArt="1">
            <a:prstTxWarp prst="textPlain">
              <a:avLst>
                <a:gd name="adj" fmla="val 50000"/>
              </a:avLst>
            </a:prstTxWarp>
          </a:bodyPr>
          <a:lstStyle/>
          <a:p>
            <a:pPr algn="ctr" rtl="0"/>
            <a:r>
              <a:rPr lang="pl-PL" sz="3600" kern="10" spc="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Historia gminy Paczków</a:t>
            </a:r>
            <a:endParaRPr lang="pl-PL" sz="3600" kern="10" spc="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spTree>
    <p:custDataLst>
      <p:tags r:id="rId1"/>
    </p:custDataLst>
  </p:cSld>
  <p:clrMapOvr>
    <a:masterClrMapping/>
  </p:clrMapOvr>
  <p:transition advTm="520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26">
                                            <p:txEl>
                                              <p:pRg st="0" end="0"/>
                                            </p:txEl>
                                          </p:spTgt>
                                        </p:tgtEl>
                                        <p:attrNameLst>
                                          <p:attrName>style.visibility</p:attrName>
                                        </p:attrNameLst>
                                      </p:cBhvr>
                                      <p:to>
                                        <p:strVal val="visible"/>
                                      </p:to>
                                    </p:set>
                                    <p:animEffect transition="in" filter="box(in)">
                                      <p:cBhvr>
                                        <p:cTn id="7" dur="500"/>
                                        <p:tgtEl>
                                          <p:spTgt spid="10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800" dirty="0" smtClean="0">
                <a:solidFill>
                  <a:schemeClr val="accent4">
                    <a:lumMod val="20000"/>
                    <a:lumOff val="80000"/>
                  </a:schemeClr>
                </a:solidFill>
              </a:rPr>
              <a:t>Mury obronne</a:t>
            </a:r>
            <a:endParaRPr lang="pl-PL" sz="4800" dirty="0">
              <a:solidFill>
                <a:schemeClr val="accent4">
                  <a:lumMod val="20000"/>
                  <a:lumOff val="80000"/>
                </a:schemeClr>
              </a:solidFill>
            </a:endParaRPr>
          </a:p>
        </p:txBody>
      </p:sp>
      <p:sp>
        <p:nvSpPr>
          <p:cNvPr id="3" name="Symbol zastępczy zawartości 2"/>
          <p:cNvSpPr>
            <a:spLocks noGrp="1"/>
          </p:cNvSpPr>
          <p:nvPr>
            <p:ph idx="1"/>
          </p:nvPr>
        </p:nvSpPr>
        <p:spPr/>
        <p:txBody>
          <a:bodyPr>
            <a:normAutofit/>
          </a:bodyPr>
          <a:lstStyle/>
          <a:p>
            <a:pPr>
              <a:buNone/>
            </a:pPr>
            <a:r>
              <a:rPr lang="pl-PL" sz="3500" dirty="0"/>
              <a:t>   </a:t>
            </a:r>
            <a:r>
              <a:rPr lang="pl-PL" sz="3500" dirty="0">
                <a:solidFill>
                  <a:schemeClr val="tx2">
                    <a:lumMod val="40000"/>
                    <a:lumOff val="60000"/>
                  </a:schemeClr>
                </a:solidFill>
              </a:rPr>
              <a:t> </a:t>
            </a:r>
            <a:r>
              <a:rPr lang="pl-PL" sz="3500" dirty="0">
                <a:solidFill>
                  <a:schemeClr val="bg1"/>
                </a:solidFill>
              </a:rPr>
              <a:t> Średniowieczne mury obronne z basztami łupinowymi, pochodzące z XIV w. należą do najlepiej zachowanych zabytków tego rodzaju w Polsce. Do naszych czasów zachowało się 19 baszt z 24.</a:t>
            </a:r>
          </a:p>
          <a:p>
            <a:r>
              <a:rPr lang="pl-PL" b="1" dirty="0"/>
              <a:t/>
            </a:r>
            <a:br>
              <a:rPr lang="pl-PL" b="1" dirty="0"/>
            </a:br>
            <a:endParaRPr lang="pl-PL" dirty="0"/>
          </a:p>
        </p:txBody>
      </p:sp>
      <p:pic>
        <p:nvPicPr>
          <p:cNvPr id="4" name="Obraz 3" descr="http://www.paczkow.pl/grafika/12.jpg"/>
          <p:cNvPicPr/>
          <p:nvPr/>
        </p:nvPicPr>
        <p:blipFill>
          <a:blip r:embed="rId4"/>
          <a:srcRect/>
          <a:stretch>
            <a:fillRect/>
          </a:stretch>
        </p:blipFill>
        <p:spPr bwMode="auto">
          <a:xfrm>
            <a:off x="6286512" y="3786190"/>
            <a:ext cx="1666875" cy="2381250"/>
          </a:xfrm>
          <a:prstGeom prst="rect">
            <a:avLst/>
          </a:prstGeom>
          <a:noFill/>
          <a:ln w="9525">
            <a:noFill/>
            <a:miter lim="800000"/>
            <a:headEnd/>
            <a:tailEnd/>
          </a:ln>
        </p:spPr>
      </p:pic>
      <p:pic>
        <p:nvPicPr>
          <p:cNvPr id="5" name="Obraz 4" descr="http://www.paczkow.pl/grafika/13.jpg"/>
          <p:cNvPicPr/>
          <p:nvPr/>
        </p:nvPicPr>
        <p:blipFill>
          <a:blip r:embed="rId5"/>
          <a:srcRect/>
          <a:stretch>
            <a:fillRect/>
          </a:stretch>
        </p:blipFill>
        <p:spPr bwMode="auto">
          <a:xfrm>
            <a:off x="1428728" y="4357694"/>
            <a:ext cx="1676400" cy="2381250"/>
          </a:xfrm>
          <a:prstGeom prst="rect">
            <a:avLst/>
          </a:prstGeom>
          <a:noFill/>
          <a:ln w="9525">
            <a:noFill/>
            <a:miter lim="800000"/>
            <a:headEnd/>
            <a:tailEnd/>
          </a:ln>
        </p:spPr>
      </p:pic>
    </p:spTree>
    <p:custDataLst>
      <p:tags r:id="rId1"/>
    </p:custDataLst>
  </p:cSld>
  <p:clrMapOvr>
    <a:masterClrMapping/>
  </p:clrMapOvr>
  <p:transition advTm="1357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3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3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3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500034" y="285728"/>
            <a:ext cx="8229600" cy="1143000"/>
          </a:xfrm>
        </p:spPr>
        <p:txBody>
          <a:bodyPr/>
          <a:lstStyle/>
          <a:p>
            <a:r>
              <a:rPr lang="pl-PL" dirty="0" smtClean="0"/>
              <a:t>Wieże bramne</a:t>
            </a:r>
            <a:endParaRPr lang="pl-PL" dirty="0"/>
          </a:p>
        </p:txBody>
      </p:sp>
      <p:sp>
        <p:nvSpPr>
          <p:cNvPr id="3" name="Symbol zastępczy zawartości 2"/>
          <p:cNvSpPr>
            <a:spLocks noGrp="1"/>
          </p:cNvSpPr>
          <p:nvPr>
            <p:ph idx="1"/>
          </p:nvPr>
        </p:nvSpPr>
        <p:spPr/>
        <p:txBody>
          <a:bodyPr>
            <a:normAutofit/>
          </a:bodyPr>
          <a:lstStyle/>
          <a:p>
            <a:r>
              <a:rPr lang="pl-PL" b="1" dirty="0"/>
              <a:t/>
            </a:r>
            <a:br>
              <a:rPr lang="pl-PL" b="1" dirty="0"/>
            </a:br>
            <a:r>
              <a:rPr lang="pl-PL" b="1" dirty="0"/>
              <a:t/>
            </a:r>
            <a:br>
              <a:rPr lang="pl-PL" b="1" dirty="0"/>
            </a:br>
            <a:r>
              <a:rPr lang="pl-PL" sz="2100" dirty="0" smtClean="0"/>
              <a:t>     Wieże bramne to pozostałości po zewnętrznych umocnieniach wzniesionych w XV w. Zachowały się charakterystyczne wieże będące częścią zniszczonych budynków bramnych. Dzisiaj możemy podziwiać Wieżę Bramy Kłodzkiej (zw. Górną), Wieżę Bramy Wrocławskiej (zw. Dolną), Wieżę Bramy Ziębickiej (zw. Łaziebną) oraz późniejszą renesansową Wieżę Nyską.</a:t>
            </a:r>
          </a:p>
          <a:p>
            <a:endParaRPr lang="pl-PL" sz="4100" dirty="0"/>
          </a:p>
          <a:p>
            <a:endParaRPr lang="pl-PL" dirty="0"/>
          </a:p>
        </p:txBody>
      </p:sp>
      <p:pic>
        <p:nvPicPr>
          <p:cNvPr id="4" name="Obraz 3" descr="http://www.paczkow.pl/grafika/14.jpg"/>
          <p:cNvPicPr/>
          <p:nvPr/>
        </p:nvPicPr>
        <p:blipFill>
          <a:blip r:embed="rId4"/>
          <a:srcRect/>
          <a:stretch>
            <a:fillRect/>
          </a:stretch>
        </p:blipFill>
        <p:spPr bwMode="auto">
          <a:xfrm>
            <a:off x="5857884" y="4286256"/>
            <a:ext cx="1752600" cy="2381250"/>
          </a:xfrm>
          <a:prstGeom prst="rect">
            <a:avLst/>
          </a:prstGeom>
          <a:noFill/>
          <a:ln w="9525">
            <a:noFill/>
            <a:miter lim="800000"/>
            <a:headEnd/>
            <a:tailEnd/>
          </a:ln>
        </p:spPr>
      </p:pic>
      <p:pic>
        <p:nvPicPr>
          <p:cNvPr id="5" name="Obraz 4" descr="http://www.paczkow.pl/grafika/15.jpg"/>
          <p:cNvPicPr/>
          <p:nvPr/>
        </p:nvPicPr>
        <p:blipFill>
          <a:blip r:embed="rId5"/>
          <a:srcRect/>
          <a:stretch>
            <a:fillRect/>
          </a:stretch>
        </p:blipFill>
        <p:spPr bwMode="auto">
          <a:xfrm>
            <a:off x="1214414" y="4476750"/>
            <a:ext cx="1695450" cy="2381250"/>
          </a:xfrm>
          <a:prstGeom prst="rect">
            <a:avLst/>
          </a:prstGeom>
          <a:noFill/>
          <a:ln w="9525">
            <a:noFill/>
            <a:miter lim="800000"/>
            <a:headEnd/>
            <a:tailEnd/>
          </a:ln>
        </p:spPr>
      </p:pic>
      <p:pic>
        <p:nvPicPr>
          <p:cNvPr id="6" name="Obraz 5" descr="http://www.paczkow.pl/grafika/16.jpg"/>
          <p:cNvPicPr/>
          <p:nvPr/>
        </p:nvPicPr>
        <p:blipFill>
          <a:blip r:embed="rId6"/>
          <a:srcRect/>
          <a:stretch>
            <a:fillRect/>
          </a:stretch>
        </p:blipFill>
        <p:spPr bwMode="auto">
          <a:xfrm>
            <a:off x="3643306" y="4476750"/>
            <a:ext cx="1733550" cy="2381250"/>
          </a:xfrm>
          <a:prstGeom prst="rect">
            <a:avLst/>
          </a:prstGeom>
          <a:noFill/>
          <a:ln w="9525">
            <a:noFill/>
            <a:miter lim="800000"/>
            <a:headEnd/>
            <a:tailEnd/>
          </a:ln>
        </p:spPr>
      </p:pic>
    </p:spTree>
    <p:custDataLst>
      <p:tags r:id="rId1"/>
    </p:custDataLst>
  </p:cSld>
  <p:clrMapOvr>
    <a:masterClrMapping/>
  </p:clrMapOvr>
  <p:transition advTm="1557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3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3000" fill="hold"/>
                                        <p:tgtEl>
                                          <p:spTgt spid="4"/>
                                        </p:tgtEl>
                                        <p:attrNameLst>
                                          <p:attrName>ppt_x</p:attrName>
                                        </p:attrNameLst>
                                      </p:cBhvr>
                                      <p:tavLst>
                                        <p:tav tm="0">
                                          <p:val>
                                            <p:strVal val="#ppt_x"/>
                                          </p:val>
                                        </p:tav>
                                        <p:tav tm="100000">
                                          <p:val>
                                            <p:strVal val="#ppt_x"/>
                                          </p:val>
                                        </p:tav>
                                      </p:tavLst>
                                    </p:anim>
                                    <p:anim calcmode="lin" valueType="num">
                                      <p:cBhvr additive="base">
                                        <p:cTn id="18" dur="3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3000" fill="hold"/>
                                        <p:tgtEl>
                                          <p:spTgt spid="5"/>
                                        </p:tgtEl>
                                        <p:attrNameLst>
                                          <p:attrName>ppt_x</p:attrName>
                                        </p:attrNameLst>
                                      </p:cBhvr>
                                      <p:tavLst>
                                        <p:tav tm="0">
                                          <p:val>
                                            <p:strVal val="#ppt_x"/>
                                          </p:val>
                                        </p:tav>
                                        <p:tav tm="100000">
                                          <p:val>
                                            <p:strVal val="#ppt_x"/>
                                          </p:val>
                                        </p:tav>
                                      </p:tavLst>
                                    </p:anim>
                                    <p:anim calcmode="lin" valueType="num">
                                      <p:cBhvr additive="base">
                                        <p:cTn id="24" dur="3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3000" fill="hold"/>
                                        <p:tgtEl>
                                          <p:spTgt spid="6"/>
                                        </p:tgtEl>
                                        <p:attrNameLst>
                                          <p:attrName>ppt_x</p:attrName>
                                        </p:attrNameLst>
                                      </p:cBhvr>
                                      <p:tavLst>
                                        <p:tav tm="0">
                                          <p:val>
                                            <p:strVal val="#ppt_x"/>
                                          </p:val>
                                        </p:tav>
                                        <p:tav tm="100000">
                                          <p:val>
                                            <p:strVal val="#ppt_x"/>
                                          </p:val>
                                        </p:tav>
                                      </p:tavLst>
                                    </p:anim>
                                    <p:anim calcmode="lin" valueType="num">
                                      <p:cBhvr additive="base">
                                        <p:cTn id="30" dur="3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Ratusz i kamienice mieszczańskie</a:t>
            </a:r>
            <a:endParaRPr lang="pl-PL" dirty="0"/>
          </a:p>
        </p:txBody>
      </p:sp>
      <p:sp>
        <p:nvSpPr>
          <p:cNvPr id="3" name="Symbol zastępczy zawartości 2"/>
          <p:cNvSpPr>
            <a:spLocks noGrp="1"/>
          </p:cNvSpPr>
          <p:nvPr>
            <p:ph idx="1"/>
          </p:nvPr>
        </p:nvSpPr>
        <p:spPr/>
        <p:txBody>
          <a:bodyPr>
            <a:normAutofit/>
          </a:bodyPr>
          <a:lstStyle/>
          <a:p>
            <a:r>
              <a:rPr lang="pl-PL" sz="2800" dirty="0"/>
              <a:t>Ratusz powstał w połowie XVI w. Do naszych czasów zachowała się jedynie wieża ratuszowa. Obecny wygląd zawdzięcza przebudowie w latach 1821 - 1822. Wokół rynku usytuowane są piękne, renesansowe kamieniczki z bogato zdobionymi szczytami.</a:t>
            </a:r>
          </a:p>
        </p:txBody>
      </p:sp>
      <p:pic>
        <p:nvPicPr>
          <p:cNvPr id="6" name="Obraz 5" descr="http://www.paczkow.pl/grafika/17.jpg"/>
          <p:cNvPicPr/>
          <p:nvPr/>
        </p:nvPicPr>
        <p:blipFill>
          <a:blip r:embed="rId4"/>
          <a:srcRect/>
          <a:stretch>
            <a:fillRect/>
          </a:stretch>
        </p:blipFill>
        <p:spPr bwMode="auto">
          <a:xfrm>
            <a:off x="857224" y="4357694"/>
            <a:ext cx="2381250" cy="1685925"/>
          </a:xfrm>
          <a:prstGeom prst="rect">
            <a:avLst/>
          </a:prstGeom>
          <a:noFill/>
          <a:ln w="9525">
            <a:noFill/>
            <a:miter lim="800000"/>
            <a:headEnd/>
            <a:tailEnd/>
          </a:ln>
        </p:spPr>
      </p:pic>
      <p:pic>
        <p:nvPicPr>
          <p:cNvPr id="7" name="Obraz 6" descr="http://www.paczkow.pl/grafika/18.jpg"/>
          <p:cNvPicPr/>
          <p:nvPr/>
        </p:nvPicPr>
        <p:blipFill>
          <a:blip r:embed="rId5"/>
          <a:srcRect/>
          <a:stretch>
            <a:fillRect/>
          </a:stretch>
        </p:blipFill>
        <p:spPr bwMode="auto">
          <a:xfrm>
            <a:off x="5857884" y="3857628"/>
            <a:ext cx="1743075" cy="2381250"/>
          </a:xfrm>
          <a:prstGeom prst="rect">
            <a:avLst/>
          </a:prstGeom>
          <a:noFill/>
          <a:ln w="9525">
            <a:noFill/>
            <a:miter lim="800000"/>
            <a:headEnd/>
            <a:tailEnd/>
          </a:ln>
        </p:spPr>
      </p:pic>
    </p:spTree>
    <p:custDataLst>
      <p:tags r:id="rId1"/>
    </p:custDataLst>
  </p:cSld>
  <p:clrMapOvr>
    <a:masterClrMapping/>
  </p:clrMapOvr>
  <p:transition advTm="988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2000" fill="hold"/>
                                        <p:tgtEl>
                                          <p:spTgt spid="2"/>
                                        </p:tgtEl>
                                        <p:attrNameLst>
                                          <p:attrName>ppt_x</p:attrName>
                                        </p:attrNameLst>
                                      </p:cBhvr>
                                      <p:tavLst>
                                        <p:tav tm="0">
                                          <p:val>
                                            <p:strVal val="#ppt_x"/>
                                          </p:val>
                                        </p:tav>
                                        <p:tav tm="100000">
                                          <p:val>
                                            <p:strVal val="#ppt_x"/>
                                          </p:val>
                                        </p:tav>
                                      </p:tavLst>
                                    </p:anim>
                                    <p:anim calcmode="lin" valueType="num">
                                      <p:cBhvr additive="base">
                                        <p:cTn id="13"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heckerboard(across)">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heckerboard(across)">
                                      <p:cBhvr>
                                        <p:cTn id="2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0" y="142852"/>
            <a:ext cx="8229600" cy="1143000"/>
          </a:xfrm>
        </p:spPr>
        <p:txBody>
          <a:bodyPr/>
          <a:lstStyle/>
          <a:p>
            <a:r>
              <a:rPr lang="pl-PL" b="1" dirty="0">
                <a:solidFill>
                  <a:schemeClr val="accent5">
                    <a:lumMod val="40000"/>
                    <a:lumOff val="60000"/>
                  </a:schemeClr>
                </a:solidFill>
              </a:rPr>
              <a:t>Muzeum Gazownictwa</a:t>
            </a:r>
            <a:endParaRPr lang="pl-PL" dirty="0">
              <a:solidFill>
                <a:schemeClr val="accent5">
                  <a:lumMod val="40000"/>
                  <a:lumOff val="60000"/>
                </a:schemeClr>
              </a:solidFill>
            </a:endParaRPr>
          </a:p>
        </p:txBody>
      </p:sp>
      <p:sp>
        <p:nvSpPr>
          <p:cNvPr id="3" name="Symbol zastępczy zawartości 2"/>
          <p:cNvSpPr>
            <a:spLocks noGrp="1"/>
          </p:cNvSpPr>
          <p:nvPr>
            <p:ph idx="1"/>
          </p:nvPr>
        </p:nvSpPr>
        <p:spPr/>
        <p:txBody>
          <a:bodyPr/>
          <a:lstStyle/>
          <a:p>
            <a:r>
              <a:rPr lang="pl-PL" dirty="0"/>
              <a:t>   </a:t>
            </a:r>
            <a:r>
              <a:rPr lang="pl-PL" dirty="0">
                <a:solidFill>
                  <a:srgbClr val="FFFF00"/>
                </a:solidFill>
              </a:rPr>
              <a:t>  </a:t>
            </a:r>
            <a:r>
              <a:rPr lang="pl-PL" sz="2400" dirty="0">
                <a:solidFill>
                  <a:srgbClr val="FFFF00"/>
                </a:solidFill>
              </a:rPr>
              <a:t>Muzeum Gazownictwa jest jedną z większych atrakcji miasta. W budynku dawnej gazowni, na starych oryginalnych urządzeniach można prześledzić proces wytwarzania gazu. Czynne są również sale wystawiennicze, gdzie zaprezentowano kolekcję gazomierzy.</a:t>
            </a:r>
          </a:p>
          <a:p>
            <a:endParaRPr lang="pl-PL" dirty="0"/>
          </a:p>
        </p:txBody>
      </p:sp>
      <p:pic>
        <p:nvPicPr>
          <p:cNvPr id="4" name="Obraz 3" descr="http://www.paczkow.pl/grafika/20.jpg"/>
          <p:cNvPicPr/>
          <p:nvPr/>
        </p:nvPicPr>
        <p:blipFill>
          <a:blip r:embed="rId3"/>
          <a:srcRect/>
          <a:stretch>
            <a:fillRect/>
          </a:stretch>
        </p:blipFill>
        <p:spPr bwMode="auto">
          <a:xfrm>
            <a:off x="3571868" y="3929066"/>
            <a:ext cx="2381250" cy="1743075"/>
          </a:xfrm>
          <a:prstGeom prst="rect">
            <a:avLst/>
          </a:prstGeom>
          <a:noFill/>
          <a:ln w="9525">
            <a:noFill/>
            <a:miter lim="800000"/>
            <a:headEnd/>
            <a:tailEnd/>
          </a:ln>
        </p:spPr>
      </p:pic>
    </p:spTree>
    <p:custDataLst>
      <p:tags r:id="rId1"/>
    </p:custDataLst>
  </p:cSld>
  <p:clrMapOvr>
    <a:masterClrMapping/>
  </p:clrMapOvr>
  <p:transition advTm="839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nodeType="clickEffect">
                                  <p:stCondLst>
                                    <p:cond delay="0"/>
                                  </p:stCondLst>
                                  <p:childTnLst>
                                    <p:animRot by="21600000">
                                      <p:cBhvr>
                                        <p:cTn id="1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500034" y="285728"/>
            <a:ext cx="8229600" cy="1143000"/>
          </a:xfrm>
          <a:noFill/>
        </p:spPr>
        <p:txBody>
          <a:bodyPr>
            <a:normAutofit fontScale="90000"/>
          </a:bodyPr>
          <a:lstStyle/>
          <a:p>
            <a:r>
              <a:rPr lang="pl-PL" b="1" dirty="0" smtClean="0"/>
              <a:t>Kościół parafialny p.w. św. Jana Ewangelisty </a:t>
            </a:r>
            <a:endParaRPr lang="pl-PL" dirty="0"/>
          </a:p>
        </p:txBody>
      </p:sp>
      <p:sp>
        <p:nvSpPr>
          <p:cNvPr id="3" name="Symbol zastępczy zawartości 2"/>
          <p:cNvSpPr>
            <a:spLocks noGrp="1"/>
          </p:cNvSpPr>
          <p:nvPr>
            <p:ph idx="1"/>
          </p:nvPr>
        </p:nvSpPr>
        <p:spPr>
          <a:xfrm>
            <a:off x="500034" y="1571612"/>
            <a:ext cx="8229600" cy="4525963"/>
          </a:xfrm>
        </p:spPr>
        <p:txBody>
          <a:bodyPr>
            <a:normAutofit/>
          </a:bodyPr>
          <a:lstStyle/>
          <a:p>
            <a:r>
              <a:rPr lang="pl-PL" sz="1800" dirty="0" smtClean="0">
                <a:solidFill>
                  <a:srgbClr val="FFFF00"/>
                </a:solidFill>
              </a:rPr>
              <a:t>Kościół jest charakterystycznym przykładem świątyni obronnej z I </a:t>
            </a:r>
            <a:r>
              <a:rPr lang="pl-PL" sz="1800" dirty="0" err="1" smtClean="0">
                <a:solidFill>
                  <a:srgbClr val="FFFF00"/>
                </a:solidFill>
              </a:rPr>
              <a:t>poł</a:t>
            </a:r>
            <a:r>
              <a:rPr lang="pl-PL" sz="1800" dirty="0" smtClean="0">
                <a:solidFill>
                  <a:srgbClr val="FFFF00"/>
                </a:solidFill>
              </a:rPr>
              <a:t>. XIV w. Budowę rozpoczęto w 1350 roku i trwała ona około trzydziestu lat. W czasach najazdów tureckich świątynię przebudowano i ufortyfikowano. Wnętrze kościoła to przykład pięknego gotyckiego rozwiązania architektonicznego. Zwracają uwagę zwieńczenia gwiaździste i sieciowe. W jednej z kaplic znajduje się bardzo rzadko spotykane sklepienie gwiaździste - wichrowane. Przykładem gotyckiej kamieniarki są portale: główne, w kruchtach i zakrystii. Z bogatego wyposażenia wnętrza zachowały się tylko dwa ołtarze oraz studnia "tatarska</a:t>
            </a:r>
            <a:r>
              <a:rPr lang="pl-PL" sz="1600" dirty="0" smtClean="0"/>
              <a:t>".</a:t>
            </a:r>
            <a:endParaRPr lang="pl-PL" sz="1600" dirty="0"/>
          </a:p>
        </p:txBody>
      </p:sp>
      <p:pic>
        <p:nvPicPr>
          <p:cNvPr id="4" name="Obraz 3" descr="http://www.paczkow.pl/grafika/21.jpg"/>
          <p:cNvPicPr/>
          <p:nvPr/>
        </p:nvPicPr>
        <p:blipFill>
          <a:blip r:embed="rId4"/>
          <a:srcRect/>
          <a:stretch>
            <a:fillRect/>
          </a:stretch>
        </p:blipFill>
        <p:spPr bwMode="auto">
          <a:xfrm>
            <a:off x="2285984" y="4143380"/>
            <a:ext cx="1647825" cy="2381250"/>
          </a:xfrm>
          <a:prstGeom prst="rect">
            <a:avLst/>
          </a:prstGeom>
          <a:noFill/>
          <a:ln w="9525">
            <a:noFill/>
            <a:miter lim="800000"/>
            <a:headEnd/>
            <a:tailEnd/>
          </a:ln>
        </p:spPr>
      </p:pic>
      <p:pic>
        <p:nvPicPr>
          <p:cNvPr id="5" name="Obraz 4" descr="http://www.paczkow.pl/grafika/22.jpg"/>
          <p:cNvPicPr/>
          <p:nvPr/>
        </p:nvPicPr>
        <p:blipFill>
          <a:blip r:embed="rId5"/>
          <a:srcRect/>
          <a:stretch>
            <a:fillRect/>
          </a:stretch>
        </p:blipFill>
        <p:spPr bwMode="auto">
          <a:xfrm>
            <a:off x="5357818" y="4214818"/>
            <a:ext cx="1685925" cy="2381250"/>
          </a:xfrm>
          <a:prstGeom prst="rect">
            <a:avLst/>
          </a:prstGeom>
          <a:noFill/>
          <a:ln w="9525">
            <a:noFill/>
            <a:miter lim="800000"/>
            <a:headEnd/>
            <a:tailEnd/>
          </a:ln>
        </p:spPr>
      </p:pic>
    </p:spTree>
    <p:custDataLst>
      <p:tags r:id="rId1"/>
    </p:custDataLst>
  </p:cSld>
  <p:clrMapOvr>
    <a:masterClrMapping/>
  </p:clrMapOvr>
  <p:transition advTm="871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edge">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edge">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5400000" scaled="0"/>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428596" y="285728"/>
            <a:ext cx="8229600" cy="1143000"/>
          </a:xfrm>
        </p:spPr>
        <p:txBody>
          <a:bodyPr/>
          <a:lstStyle/>
          <a:p>
            <a:r>
              <a:rPr lang="pl-PL" dirty="0" smtClean="0"/>
              <a:t>Dom Kata</a:t>
            </a:r>
            <a:endParaRPr lang="pl-PL" dirty="0"/>
          </a:p>
        </p:txBody>
      </p:sp>
      <p:sp>
        <p:nvSpPr>
          <p:cNvPr id="3" name="Symbol zastępczy zawartości 2"/>
          <p:cNvSpPr>
            <a:spLocks noGrp="1"/>
          </p:cNvSpPr>
          <p:nvPr>
            <p:ph idx="1"/>
          </p:nvPr>
        </p:nvSpPr>
        <p:spPr/>
        <p:txBody>
          <a:bodyPr/>
          <a:lstStyle/>
          <a:p>
            <a:r>
              <a:rPr lang="pl-PL" b="1" dirty="0" smtClean="0"/>
              <a:t>Od </a:t>
            </a:r>
            <a:r>
              <a:rPr lang="pl-PL" b="1" dirty="0" err="1" smtClean="0"/>
              <a:t>XVIIIw</a:t>
            </a:r>
            <a:r>
              <a:rPr lang="pl-PL" b="1" dirty="0" smtClean="0"/>
              <a:t>. Jest to siedziba </a:t>
            </a:r>
            <a:r>
              <a:rPr lang="pl-PL" b="1" dirty="0" smtClean="0"/>
              <a:t>Towarzystwa Przyjaciół Paczkowa.</a:t>
            </a:r>
            <a:br>
              <a:rPr lang="pl-PL" b="1" dirty="0" smtClean="0"/>
            </a:br>
            <a:r>
              <a:rPr lang="pl-PL" b="1" dirty="0" smtClean="0"/>
              <a:t/>
            </a:r>
            <a:br>
              <a:rPr lang="pl-PL" b="1" dirty="0" smtClean="0"/>
            </a:br>
            <a:endParaRPr lang="pl-PL" dirty="0"/>
          </a:p>
        </p:txBody>
      </p:sp>
      <p:pic>
        <p:nvPicPr>
          <p:cNvPr id="4" name="Obraz 3" descr="http://www.paczkow.pl/grafika/23.jpg"/>
          <p:cNvPicPr/>
          <p:nvPr/>
        </p:nvPicPr>
        <p:blipFill>
          <a:blip r:embed="rId2"/>
          <a:srcRect/>
          <a:stretch>
            <a:fillRect/>
          </a:stretch>
        </p:blipFill>
        <p:spPr bwMode="auto">
          <a:xfrm>
            <a:off x="1000100" y="3357562"/>
            <a:ext cx="2381250" cy="1733550"/>
          </a:xfrm>
          <a:prstGeom prst="rect">
            <a:avLst/>
          </a:prstGeom>
          <a:noFill/>
          <a:ln w="9525">
            <a:noFill/>
            <a:miter lim="800000"/>
            <a:headEnd/>
            <a:tailEnd/>
          </a:ln>
        </p:spPr>
      </p:pic>
      <p:pic>
        <p:nvPicPr>
          <p:cNvPr id="5" name="Obraz 4" descr="http://www.paczkow.pl/grafika/24.jpg"/>
          <p:cNvPicPr/>
          <p:nvPr/>
        </p:nvPicPr>
        <p:blipFill>
          <a:blip r:embed="rId3"/>
          <a:srcRect/>
          <a:stretch>
            <a:fillRect/>
          </a:stretch>
        </p:blipFill>
        <p:spPr bwMode="auto">
          <a:xfrm>
            <a:off x="4786314" y="3357562"/>
            <a:ext cx="2381250" cy="1695450"/>
          </a:xfrm>
          <a:prstGeom prst="rect">
            <a:avLst/>
          </a:prstGeom>
          <a:noFill/>
          <a:ln w="9525">
            <a:noFill/>
            <a:miter lim="800000"/>
            <a:headEnd/>
            <a:tailEnd/>
          </a:ln>
        </p:spPr>
      </p:pic>
    </p:spTree>
  </p:cSld>
  <p:clrMapOvr>
    <a:masterClrMapping/>
  </p:clrMapOvr>
  <p:transition advTm="9047"/>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3" presetClass="entr" presetSubtype="1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2000"/>
                                        <p:tgtEl>
                                          <p:spTgt spid="3">
                                            <p:txEl>
                                              <p:pRg st="0" end="0"/>
                                            </p:txEl>
                                          </p:spTgt>
                                        </p:tgtEl>
                                      </p:cBhvr>
                                    </p:animEffect>
                                  </p:childTnLst>
                                </p:cTn>
                              </p:par>
                            </p:childTnLst>
                          </p:cTn>
                        </p:par>
                        <p:par>
                          <p:cTn id="12" fill="hold">
                            <p:stCondLst>
                              <p:cond delay="4000"/>
                            </p:stCondLst>
                            <p:childTnLst>
                              <p:par>
                                <p:cTn id="13" presetID="4" presetClass="entr" presetSubtype="16"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ox(in)">
                                      <p:cBhvr>
                                        <p:cTn id="15" dur="2000"/>
                                        <p:tgtEl>
                                          <p:spTgt spid="4"/>
                                        </p:tgtEl>
                                      </p:cBhvr>
                                    </p:animEffect>
                                  </p:childTnLst>
                                </p:cTn>
                              </p:par>
                            </p:childTnLst>
                          </p:cTn>
                        </p:par>
                        <p:par>
                          <p:cTn id="16" fill="hold">
                            <p:stCondLst>
                              <p:cond delay="6000"/>
                            </p:stCondLst>
                            <p:childTnLst>
                              <p:par>
                                <p:cTn id="17" presetID="4" presetClass="entr" presetSubtype="16"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ox(in)">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Krzyże pokutne w Kamienicy i Unikowicach</a:t>
            </a:r>
            <a:endParaRPr lang="pl-PL" dirty="0"/>
          </a:p>
        </p:txBody>
      </p:sp>
      <p:sp>
        <p:nvSpPr>
          <p:cNvPr id="3" name="Symbol zastępczy zawartości 2"/>
          <p:cNvSpPr>
            <a:spLocks noGrp="1"/>
          </p:cNvSpPr>
          <p:nvPr>
            <p:ph idx="1"/>
          </p:nvPr>
        </p:nvSpPr>
        <p:spPr/>
        <p:txBody>
          <a:bodyPr/>
          <a:lstStyle/>
          <a:p>
            <a:endParaRPr lang="pl-PL" dirty="0" smtClean="0"/>
          </a:p>
          <a:p>
            <a:endParaRPr lang="pl-PL" dirty="0" smtClean="0"/>
          </a:p>
          <a:p>
            <a:endParaRPr lang="pl-PL" dirty="0" smtClean="0"/>
          </a:p>
          <a:p>
            <a:endParaRPr lang="pl-PL" dirty="0" smtClean="0"/>
          </a:p>
          <a:p>
            <a:endParaRPr lang="pl-PL" dirty="0" smtClean="0"/>
          </a:p>
          <a:p>
            <a:r>
              <a:rPr lang="pl-PL" sz="2400" dirty="0" smtClean="0"/>
              <a:t>Krzyż pokutny w Unikowicach         Krzyż pokutny w Kamienicy</a:t>
            </a:r>
            <a:endParaRPr lang="pl-PL" sz="2400" dirty="0" smtClean="0"/>
          </a:p>
          <a:p>
            <a:pPr>
              <a:buNone/>
            </a:pPr>
            <a:endParaRPr lang="pl-PL" dirty="0"/>
          </a:p>
        </p:txBody>
      </p:sp>
      <p:pic>
        <p:nvPicPr>
          <p:cNvPr id="4" name="Obraz 3" descr="http://www.paczkow.pl/grafika/25.jpg"/>
          <p:cNvPicPr/>
          <p:nvPr/>
        </p:nvPicPr>
        <p:blipFill>
          <a:blip r:embed="rId3"/>
          <a:srcRect/>
          <a:stretch>
            <a:fillRect/>
          </a:stretch>
        </p:blipFill>
        <p:spPr bwMode="auto">
          <a:xfrm>
            <a:off x="5786446" y="1643050"/>
            <a:ext cx="1908000" cy="2808000"/>
          </a:xfrm>
          <a:prstGeom prst="rect">
            <a:avLst/>
          </a:prstGeom>
          <a:noFill/>
          <a:ln w="9525">
            <a:noFill/>
            <a:miter lim="800000"/>
            <a:headEnd/>
            <a:tailEnd/>
          </a:ln>
        </p:spPr>
      </p:pic>
      <p:pic>
        <p:nvPicPr>
          <p:cNvPr id="5" name="Obraz 4" descr="http://www.paczkow.pl/grafika/26.jpg"/>
          <p:cNvPicPr/>
          <p:nvPr/>
        </p:nvPicPr>
        <p:blipFill>
          <a:blip r:embed="rId4"/>
          <a:srcRect/>
          <a:stretch>
            <a:fillRect/>
          </a:stretch>
        </p:blipFill>
        <p:spPr bwMode="auto">
          <a:xfrm>
            <a:off x="1285852" y="2071678"/>
            <a:ext cx="2628000" cy="2376000"/>
          </a:xfrm>
          <a:prstGeom prst="rect">
            <a:avLst/>
          </a:prstGeom>
          <a:noFill/>
          <a:ln w="9525">
            <a:noFill/>
            <a:miter lim="800000"/>
            <a:headEnd/>
            <a:tailEnd/>
          </a:ln>
        </p:spPr>
      </p:pic>
    </p:spTree>
  </p:cSld>
  <p:clrMapOvr>
    <a:masterClrMapping/>
  </p:clrMapOvr>
  <p:transition advTm="439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0" presetClass="entr" presetSubtype="0"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2000"/>
                                        <p:tgtEl>
                                          <p:spTgt spid="5"/>
                                        </p:tgtEl>
                                      </p:cBhvr>
                                    </p:animEffect>
                                  </p:childTnLst>
                                </p:cTn>
                              </p:par>
                              <p:par>
                                <p:cTn id="13" presetID="20"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edge">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5|1.2"/>
</p:tagLst>
</file>

<file path=ppt/tags/tag2.xml><?xml version="1.0" encoding="utf-8"?>
<p:tagLst xmlns:a="http://schemas.openxmlformats.org/drawingml/2006/main" xmlns:r="http://schemas.openxmlformats.org/officeDocument/2006/relationships" xmlns:p="http://schemas.openxmlformats.org/presentationml/2006/main">
  <p:tag name="TIMING" val="|0.8|3.3|3.1|3"/>
</p:tagLst>
</file>

<file path=ppt/tags/tag3.xml><?xml version="1.0" encoding="utf-8"?>
<p:tagLst xmlns:a="http://schemas.openxmlformats.org/drawingml/2006/main" xmlns:r="http://schemas.openxmlformats.org/officeDocument/2006/relationships" xmlns:p="http://schemas.openxmlformats.org/presentationml/2006/main">
  <p:tag name="TIMING" val="|0.6|1.6|3.4|3.3|3.1"/>
</p:tagLst>
</file>

<file path=ppt/tags/tag4.xml><?xml version="1.0" encoding="utf-8"?>
<p:tagLst xmlns:a="http://schemas.openxmlformats.org/drawingml/2006/main" xmlns:r="http://schemas.openxmlformats.org/officeDocument/2006/relationships" xmlns:p="http://schemas.openxmlformats.org/presentationml/2006/main">
  <p:tag name="TIMING" val="|0.6|2.3|2.3|2.2"/>
</p:tagLst>
</file>

<file path=ppt/tags/tag5.xml><?xml version="1.0" encoding="utf-8"?>
<p:tagLst xmlns:a="http://schemas.openxmlformats.org/drawingml/2006/main" xmlns:r="http://schemas.openxmlformats.org/officeDocument/2006/relationships" xmlns:p="http://schemas.openxmlformats.org/presentationml/2006/main">
  <p:tag name="TIMING" val="|0.9|2.5|2.5"/>
</p:tagLst>
</file>

<file path=ppt/tags/tag6.xml><?xml version="1.0" encoding="utf-8"?>
<p:tagLst xmlns:a="http://schemas.openxmlformats.org/drawingml/2006/main" xmlns:r="http://schemas.openxmlformats.org/officeDocument/2006/relationships" xmlns:p="http://schemas.openxmlformats.org/presentationml/2006/main">
  <p:tag name="TIMING" val="|0.5|1.4|2.2|2.1"/>
</p:tagLst>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178</Words>
  <Application>Microsoft Office PowerPoint</Application>
  <PresentationFormat>Pokaz na ekranie (4:3)</PresentationFormat>
  <Paragraphs>22</Paragraphs>
  <Slides>8</Slides>
  <Notes>0</Notes>
  <HiddenSlides>0</HiddenSlides>
  <MMClips>0</MMClips>
  <ScaleCrop>false</ScaleCrop>
  <HeadingPairs>
    <vt:vector size="4" baseType="variant">
      <vt:variant>
        <vt:lpstr>Motyw</vt:lpstr>
      </vt:variant>
      <vt:variant>
        <vt:i4>1</vt:i4>
      </vt:variant>
      <vt:variant>
        <vt:lpstr>Tytuły slajdów</vt:lpstr>
      </vt:variant>
      <vt:variant>
        <vt:i4>8</vt:i4>
      </vt:variant>
    </vt:vector>
  </HeadingPairs>
  <TitlesOfParts>
    <vt:vector size="9" baseType="lpstr">
      <vt:lpstr>Motyw pakietu Office</vt:lpstr>
      <vt:lpstr>Slajd 1</vt:lpstr>
      <vt:lpstr>Mury obronne</vt:lpstr>
      <vt:lpstr>Wieże bramne</vt:lpstr>
      <vt:lpstr>Ratusz i kamienice mieszczańskie</vt:lpstr>
      <vt:lpstr>Muzeum Gazownictwa</vt:lpstr>
      <vt:lpstr>Kościół parafialny p.w. św. Jana Ewangelisty </vt:lpstr>
      <vt:lpstr>Dom Kata</vt:lpstr>
      <vt:lpstr>Krzyże pokutne w Kamienicy i Unikowicach</vt:lpstr>
    </vt:vector>
  </TitlesOfParts>
  <Company>Ministrerstwo Edukacji Narodowej</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gminy Paczków</dc:title>
  <dc:creator>nauczyciel031n</dc:creator>
  <cp:lastModifiedBy>nauczyciel031n</cp:lastModifiedBy>
  <cp:revision>11</cp:revision>
  <dcterms:created xsi:type="dcterms:W3CDTF">2010-01-14T12:59:44Z</dcterms:created>
  <dcterms:modified xsi:type="dcterms:W3CDTF">2010-01-18T13:09:17Z</dcterms:modified>
</cp:coreProperties>
</file>